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4" r:id="rId4"/>
    <p:sldId id="265" r:id="rId5"/>
    <p:sldId id="266" r:id="rId6"/>
    <p:sldId id="257" r:id="rId7"/>
    <p:sldId id="258" r:id="rId8"/>
    <p:sldId id="259" r:id="rId9"/>
    <p:sldId id="261" r:id="rId10"/>
    <p:sldId id="262" r:id="rId11"/>
    <p:sldId id="268" r:id="rId12"/>
    <p:sldId id="267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1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A7AA9-FC34-684A-BD95-4E316B0E8D8F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6C558-0BC0-4243-98BE-6F73748D7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14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6C558-0BC0-4243-98BE-6F73748D7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6C558-0BC0-4243-98BE-6F73748D7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6C558-0BC0-4243-98BE-6F73748D7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6C558-0BC0-4243-98BE-6F73748D7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6C558-0BC0-4243-98BE-6F73748D75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08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7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0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0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8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5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7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3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9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0D8C2-2A4A-4F46-B34E-0B3D7DC00F90}" type="datetimeFigureOut">
              <a:rPr lang="en-US" smtClean="0"/>
              <a:t>11/03/16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1A9E7-9F97-7548-AB8C-789034545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3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microsoft.com/office/2007/relationships/hdphoto" Target="../media/hdphoto1.wdp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1258" y="1971830"/>
            <a:ext cx="426424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Data Accessibility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719704" y="6002693"/>
            <a:ext cx="3996895" cy="728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pitchFamily="34" charset="0"/>
              </a:rPr>
              <a:t>				Rob </a:t>
            </a:r>
            <a:r>
              <a:rPr lang="en-US" dirty="0" err="1">
                <a:solidFill>
                  <a:schemeClr val="bg1"/>
                </a:solidFill>
                <a:latin typeface="Calibri" pitchFamily="34" charset="0"/>
              </a:rPr>
              <a:t>Salguero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</a:rPr>
              <a:t>-</a:t>
            </a:r>
            <a:r>
              <a:rPr lang="en-US" dirty="0" smtClean="0">
                <a:solidFill>
                  <a:schemeClr val="bg1"/>
                </a:solidFill>
                <a:latin typeface="Calibri" pitchFamily="34" charset="0"/>
              </a:rPr>
              <a:t>Gómez</a:t>
            </a:r>
          </a:p>
          <a:p>
            <a:endParaRPr lang="en-US" sz="1400" baseline="30000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1400" baseline="30000" dirty="0">
                <a:solidFill>
                  <a:schemeClr val="bg1"/>
                </a:solidFill>
                <a:latin typeface="Calibri" pitchFamily="34" charset="0"/>
              </a:rPr>
              <a:t>	</a:t>
            </a:r>
            <a:r>
              <a:rPr lang="en-US" sz="1400" baseline="30000" dirty="0" smtClean="0">
                <a:solidFill>
                  <a:schemeClr val="bg1"/>
                </a:solidFill>
                <a:latin typeface="Calibri" pitchFamily="34" charset="0"/>
              </a:rPr>
              <a:t>								</a:t>
            </a:r>
            <a:r>
              <a:rPr lang="en-US" sz="1400" dirty="0" smtClean="0">
                <a:solidFill>
                  <a:schemeClr val="bg1"/>
                </a:solidFill>
                <a:latin typeface="Calibri" pitchFamily="34" charset="0"/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  <a:latin typeface="Calibri" pitchFamily="34" charset="0"/>
              </a:rPr>
              <a:t>DRobcito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71" y="5846830"/>
            <a:ext cx="1668190" cy="99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" y="6143989"/>
            <a:ext cx="1576404" cy="465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5510"/>
          <a:stretch/>
        </p:blipFill>
        <p:spPr>
          <a:xfrm>
            <a:off x="7564421" y="5846830"/>
            <a:ext cx="1579579" cy="999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608" y="6387603"/>
            <a:ext cx="417819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75235" y="391789"/>
            <a:ext cx="214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www.datadryad.org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creen Shot 2016-03-11 at 8.2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1" y="761121"/>
            <a:ext cx="7549100" cy="61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1769" y="1233881"/>
            <a:ext cx="496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- Most journals are moving open-access/open-data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6810" y="182384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Author’s website?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Author’s </a:t>
            </a:r>
            <a:r>
              <a:rPr lang="en-US" dirty="0" err="1" smtClean="0">
                <a:solidFill>
                  <a:srgbClr val="FFFFFF"/>
                </a:solidFill>
              </a:rPr>
              <a:t>github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Dryad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Ecological Archives and other journal repositories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954" y="404673"/>
            <a:ext cx="44220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Other researchers</a:t>
            </a:r>
          </a:p>
        </p:txBody>
      </p:sp>
    </p:spTree>
    <p:extLst>
      <p:ext uri="{BB962C8B-B14F-4D97-AF65-F5344CB8AC3E}">
        <p14:creationId xmlns:p14="http://schemas.microsoft.com/office/powerpoint/2010/main" val="397008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281" y="405299"/>
            <a:ext cx="384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http://</a:t>
            </a:r>
            <a:r>
              <a:rPr lang="en-US" dirty="0" err="1" smtClean="0">
                <a:solidFill>
                  <a:srgbClr val="FFFFFF"/>
                </a:solidFill>
              </a:rPr>
              <a:t>www.esapubs.org</a:t>
            </a:r>
            <a:r>
              <a:rPr lang="en-US" dirty="0" smtClean="0">
                <a:solidFill>
                  <a:srgbClr val="FFFFFF"/>
                </a:solidFill>
              </a:rPr>
              <a:t>/archive/</a:t>
            </a:r>
            <a:r>
              <a:rPr lang="en-US" dirty="0" err="1" smtClean="0">
                <a:solidFill>
                  <a:srgbClr val="FFFFFF"/>
                </a:solidFill>
              </a:rPr>
              <a:t>ecol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 descr="Screen Shot 2016-03-11 at 8.35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3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6954" y="404673"/>
            <a:ext cx="60030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Open-</a:t>
            </a:r>
            <a:r>
              <a:rPr lang="en-US" sz="4500" dirty="0" err="1" smtClean="0">
                <a:solidFill>
                  <a:srgbClr val="FFFFFF"/>
                </a:solidFill>
              </a:rPr>
              <a:t>ish</a:t>
            </a:r>
            <a:r>
              <a:rPr lang="en-US" sz="4500" dirty="0" smtClean="0">
                <a:solidFill>
                  <a:srgbClr val="FFFFFF"/>
                </a:solidFill>
              </a:rPr>
              <a:t> datasets online</a:t>
            </a:r>
          </a:p>
        </p:txBody>
      </p:sp>
    </p:spTree>
    <p:extLst>
      <p:ext uri="{BB962C8B-B14F-4D97-AF65-F5344CB8AC3E}">
        <p14:creationId xmlns:p14="http://schemas.microsoft.com/office/powerpoint/2010/main" val="219662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30 at 12.4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32" y="2341789"/>
            <a:ext cx="1811048" cy="830544"/>
          </a:xfrm>
          <a:prstGeom prst="rect">
            <a:avLst/>
          </a:prstGeom>
        </p:spPr>
      </p:pic>
      <p:pic>
        <p:nvPicPr>
          <p:cNvPr id="5" name="Picture 4" descr="Screen Shot 2013-10-30 at 12.46.1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19"/>
          <a:stretch/>
        </p:blipFill>
        <p:spPr>
          <a:xfrm>
            <a:off x="3833615" y="74929"/>
            <a:ext cx="1732962" cy="488551"/>
          </a:xfrm>
          <a:prstGeom prst="rect">
            <a:avLst/>
          </a:prstGeom>
        </p:spPr>
      </p:pic>
      <p:pic>
        <p:nvPicPr>
          <p:cNvPr id="6" name="Picture 5" descr="Screen Shot 2013-10-30 at 12.45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54" y="754176"/>
            <a:ext cx="1602497" cy="598266"/>
          </a:xfrm>
          <a:prstGeom prst="rect">
            <a:avLst/>
          </a:prstGeom>
        </p:spPr>
      </p:pic>
      <p:pic>
        <p:nvPicPr>
          <p:cNvPr id="7" name="Picture 6" descr="Screen Shot 2013-10-30 at 12.44.5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194" y="3172333"/>
            <a:ext cx="1024477" cy="1073262"/>
          </a:xfrm>
          <a:prstGeom prst="rect">
            <a:avLst/>
          </a:prstGeom>
        </p:spPr>
      </p:pic>
      <p:pic>
        <p:nvPicPr>
          <p:cNvPr id="8" name="Picture 7" descr="Screen Shot 2013-10-30 at 12.47.1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6" y="3514783"/>
            <a:ext cx="1132041" cy="1124012"/>
          </a:xfrm>
          <a:prstGeom prst="rect">
            <a:avLst/>
          </a:prstGeom>
        </p:spPr>
      </p:pic>
      <p:pic>
        <p:nvPicPr>
          <p:cNvPr id="9" name="Picture 8" descr="Screen Shot 2013-10-30 at 12.50.14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"/>
          <a:stretch/>
        </p:blipFill>
        <p:spPr>
          <a:xfrm>
            <a:off x="2861145" y="4977528"/>
            <a:ext cx="2958058" cy="812018"/>
          </a:xfrm>
          <a:prstGeom prst="rect">
            <a:avLst/>
          </a:prstGeom>
        </p:spPr>
      </p:pic>
      <p:pic>
        <p:nvPicPr>
          <p:cNvPr id="10" name="Picture 9" descr="Screen Shot 2013-10-30 at 12.51.11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63" y="200790"/>
            <a:ext cx="1946852" cy="553386"/>
          </a:xfrm>
          <a:prstGeom prst="rect">
            <a:avLst/>
          </a:prstGeom>
        </p:spPr>
      </p:pic>
      <p:pic>
        <p:nvPicPr>
          <p:cNvPr id="11" name="Picture 10" descr="Screen Shot 2013-10-30 at 12.51.5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10" y="1352442"/>
            <a:ext cx="1624177" cy="989347"/>
          </a:xfrm>
          <a:prstGeom prst="rect">
            <a:avLst/>
          </a:prstGeom>
        </p:spPr>
      </p:pic>
      <p:pic>
        <p:nvPicPr>
          <p:cNvPr id="12" name="Picture 11" descr="Screen Shot 2013-10-30 at 12.52.0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3" y="754176"/>
            <a:ext cx="1335634" cy="1483014"/>
          </a:xfrm>
          <a:prstGeom prst="rect">
            <a:avLst/>
          </a:prstGeom>
        </p:spPr>
      </p:pic>
      <p:pic>
        <p:nvPicPr>
          <p:cNvPr id="13" name="Picture 12" descr="IMG_30102013_12341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9" y="2214324"/>
            <a:ext cx="977064" cy="1300459"/>
          </a:xfrm>
          <a:prstGeom prst="rect">
            <a:avLst/>
          </a:prstGeom>
        </p:spPr>
      </p:pic>
      <p:pic>
        <p:nvPicPr>
          <p:cNvPr id="14" name="Picture 13" descr="Screen Shot 2013-10-30 at 12.54.30 pm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86"/>
          <a:stretch/>
        </p:blipFill>
        <p:spPr>
          <a:xfrm>
            <a:off x="5555136" y="295202"/>
            <a:ext cx="1263967" cy="536555"/>
          </a:xfrm>
          <a:prstGeom prst="rect">
            <a:avLst/>
          </a:prstGeom>
        </p:spPr>
      </p:pic>
      <p:pic>
        <p:nvPicPr>
          <p:cNvPr id="15" name="Picture 14" descr="planet-earth-1.jpg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250" b="9341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29" r="15587" b="8073"/>
          <a:stretch/>
        </p:blipFill>
        <p:spPr>
          <a:xfrm>
            <a:off x="2322468" y="921803"/>
            <a:ext cx="4336035" cy="4176301"/>
          </a:xfrm>
          <a:prstGeom prst="rect">
            <a:avLst/>
          </a:prstGeom>
        </p:spPr>
      </p:pic>
      <p:pic>
        <p:nvPicPr>
          <p:cNvPr id="16" name="Picture 15" descr="Screen Shot 2014-08-11 at 11.12.11 a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097" y="4233013"/>
            <a:ext cx="1929690" cy="813072"/>
          </a:xfrm>
          <a:prstGeom prst="rect">
            <a:avLst/>
          </a:prstGeom>
        </p:spPr>
      </p:pic>
      <p:pic>
        <p:nvPicPr>
          <p:cNvPr id="17" name="Picture 16" descr="Screen Shot 2014-08-11 at 11.14.54 a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41" y="4640546"/>
            <a:ext cx="2162563" cy="560455"/>
          </a:xfrm>
          <a:prstGeom prst="rect">
            <a:avLst/>
          </a:prstGeom>
        </p:spPr>
      </p:pic>
      <p:pic>
        <p:nvPicPr>
          <p:cNvPr id="18" name="Picture 17" descr="Screen Shot 2013-10-30 at 12.47.30 p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08" y="5034643"/>
            <a:ext cx="2809863" cy="478954"/>
          </a:xfrm>
          <a:prstGeom prst="rect">
            <a:avLst/>
          </a:prstGeom>
        </p:spPr>
      </p:pic>
      <p:pic>
        <p:nvPicPr>
          <p:cNvPr id="19" name="Picture 18" descr="piec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44" y="1890030"/>
            <a:ext cx="1755592" cy="200639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7009" y="6047370"/>
            <a:ext cx="868150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all" dirty="0" smtClean="0">
                <a:ln w="0"/>
                <a:solidFill>
                  <a:srgbClr val="CCFFCC"/>
                </a:solidFill>
                <a:effectLst>
                  <a:reflection blurRad="12700" stA="50000" endPos="50000" dist="5000" dir="5400000" sy="-100000" rotWithShape="0"/>
                </a:effectLst>
              </a:rPr>
              <a:t>THE ERA OF BIG DATA, BIG SCIENCE is here!</a:t>
            </a:r>
            <a:endParaRPr lang="en-US" sz="3600" b="1" cap="all" dirty="0">
              <a:ln w="0"/>
              <a:solidFill>
                <a:srgbClr val="CCFFCC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24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6954" y="404673"/>
            <a:ext cx="60030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Open</a:t>
            </a:r>
            <a:r>
              <a:rPr lang="en-US" sz="4500" i="1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4500" i="1" u="sng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ish</a:t>
            </a:r>
            <a:r>
              <a:rPr lang="en-US" sz="4500" dirty="0" smtClean="0">
                <a:solidFill>
                  <a:srgbClr val="FFFFFF"/>
                </a:solidFill>
              </a:rPr>
              <a:t> datasets online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5536" y="4701471"/>
            <a:ext cx="294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</a:t>
            </a:r>
            <a:r>
              <a:rPr lang="en-US" dirty="0" err="1" smtClean="0">
                <a:solidFill>
                  <a:schemeClr val="bg1"/>
                </a:solidFill>
              </a:rPr>
              <a:t>creativecommons.org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1465" y="1756296"/>
            <a:ext cx="6566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Some databases have some restrictions on  usage and authorship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How do I know which ones?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7578" y="3971932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 the help/small print/user agreements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667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1 at 8.46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7" y="0"/>
            <a:ext cx="7494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9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7350" y="1755671"/>
            <a:ext cx="635306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Colleagues/collaborators</a:t>
            </a:r>
          </a:p>
          <a:p>
            <a:r>
              <a:rPr lang="en-US" sz="4500" dirty="0" smtClean="0">
                <a:solidFill>
                  <a:srgbClr val="FFFFFF"/>
                </a:solidFill>
              </a:rPr>
              <a:t>Other researchers</a:t>
            </a:r>
            <a:endParaRPr lang="en-US" sz="4500" dirty="0">
              <a:solidFill>
                <a:srgbClr val="FFFFFF"/>
              </a:solidFill>
            </a:endParaRPr>
          </a:p>
          <a:p>
            <a:r>
              <a:rPr lang="en-US" sz="4500" dirty="0" smtClean="0">
                <a:solidFill>
                  <a:srgbClr val="FFFFFF"/>
                </a:solidFill>
              </a:rPr>
              <a:t>Open(-</a:t>
            </a:r>
            <a:r>
              <a:rPr lang="en-US" sz="4500" dirty="0" err="1" smtClean="0">
                <a:solidFill>
                  <a:srgbClr val="FFFFFF"/>
                </a:solidFill>
              </a:rPr>
              <a:t>ish</a:t>
            </a:r>
            <a:r>
              <a:rPr lang="en-US" sz="4500" dirty="0" smtClean="0">
                <a:solidFill>
                  <a:srgbClr val="FFFFFF"/>
                </a:solidFill>
              </a:rPr>
              <a:t>) datasets online</a:t>
            </a:r>
          </a:p>
        </p:txBody>
      </p:sp>
    </p:spTree>
    <p:extLst>
      <p:ext uri="{BB962C8B-B14F-4D97-AF65-F5344CB8AC3E}">
        <p14:creationId xmlns:p14="http://schemas.microsoft.com/office/powerpoint/2010/main" val="227768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6954" y="404673"/>
            <a:ext cx="603493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Colleagues/collaborators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9326" y="1508554"/>
            <a:ext cx="29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Your network of collaborators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326" y="2358999"/>
            <a:ext cx="149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Your advisors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9326" y="3191372"/>
            <a:ext cx="243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Your advisors’ networks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195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6954" y="404673"/>
            <a:ext cx="603493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Colleagues/collaborators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9326" y="1508554"/>
            <a:ext cx="29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Your network of collaborators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326" y="2358999"/>
            <a:ext cx="149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Your advisors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9326" y="3191372"/>
            <a:ext cx="243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Your advisors’ networks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674" y="4755510"/>
            <a:ext cx="364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How do you approach each of them?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3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6954" y="404673"/>
            <a:ext cx="603493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Colleagues/collaborators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9326" y="1508554"/>
            <a:ext cx="29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Your network of collaborators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326" y="2358999"/>
            <a:ext cx="149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Your advisors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9326" y="3191372"/>
            <a:ext cx="243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Your advisors’ networks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674" y="4755510"/>
            <a:ext cx="3644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How do you approach each of them?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	</a:t>
            </a:r>
            <a:r>
              <a:rPr lang="en-US" b="1" dirty="0" smtClean="0">
                <a:solidFill>
                  <a:srgbClr val="FFFFFF"/>
                </a:solidFill>
              </a:rPr>
              <a:t>What’s in it for them?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1769" y="1233881"/>
            <a:ext cx="496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- Most journals are moving open-access/open-data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6954" y="404673"/>
            <a:ext cx="44220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Other researchers</a:t>
            </a:r>
          </a:p>
        </p:txBody>
      </p:sp>
    </p:spTree>
    <p:extLst>
      <p:ext uri="{BB962C8B-B14F-4D97-AF65-F5344CB8AC3E}">
        <p14:creationId xmlns:p14="http://schemas.microsoft.com/office/powerpoint/2010/main" val="266022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1769" y="1233881"/>
            <a:ext cx="496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- Most journals are moving open-access/open-data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6810" y="1823846"/>
            <a:ext cx="206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- Author’s website?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6-03-11 at 8.22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82" y="2193178"/>
            <a:ext cx="8092817" cy="4664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954" y="404673"/>
            <a:ext cx="44220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Other researchers</a:t>
            </a:r>
          </a:p>
        </p:txBody>
      </p:sp>
    </p:spTree>
    <p:extLst>
      <p:ext uri="{BB962C8B-B14F-4D97-AF65-F5344CB8AC3E}">
        <p14:creationId xmlns:p14="http://schemas.microsoft.com/office/powerpoint/2010/main" val="362712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1769" y="1233881"/>
            <a:ext cx="496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- Most journals are moving open-access/open-data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6810" y="1823846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Author’s website?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Author’s </a:t>
            </a:r>
            <a:r>
              <a:rPr lang="en-US" dirty="0" err="1" smtClean="0">
                <a:solidFill>
                  <a:srgbClr val="FFFFFF"/>
                </a:solidFill>
              </a:rPr>
              <a:t>github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creen Shot 2016-03-11 at 8.24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55" y="2562747"/>
            <a:ext cx="6293045" cy="42952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954" y="404673"/>
            <a:ext cx="44220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Other researchers</a:t>
            </a:r>
          </a:p>
        </p:txBody>
      </p:sp>
    </p:spTree>
    <p:extLst>
      <p:ext uri="{BB962C8B-B14F-4D97-AF65-F5344CB8AC3E}">
        <p14:creationId xmlns:p14="http://schemas.microsoft.com/office/powerpoint/2010/main" val="116143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1769" y="1233881"/>
            <a:ext cx="496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- Most journals are moving open-access/open-data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6810" y="1823846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Author’s website?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Author’s </a:t>
            </a:r>
            <a:r>
              <a:rPr lang="en-US" dirty="0" err="1" smtClean="0">
                <a:solidFill>
                  <a:srgbClr val="FFFFFF"/>
                </a:solidFill>
              </a:rPr>
              <a:t>github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Dryad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954" y="404673"/>
            <a:ext cx="44220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FFFF"/>
                </a:solidFill>
              </a:rPr>
              <a:t>Other researchers</a:t>
            </a:r>
          </a:p>
        </p:txBody>
      </p:sp>
    </p:spTree>
    <p:extLst>
      <p:ext uri="{BB962C8B-B14F-4D97-AF65-F5344CB8AC3E}">
        <p14:creationId xmlns:p14="http://schemas.microsoft.com/office/powerpoint/2010/main" val="345518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236</Words>
  <Application>Microsoft Macintosh PowerPoint</Application>
  <PresentationFormat>On-screen Show (4:3)</PresentationFormat>
  <Paragraphs>59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Queensland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Salguero-Gomez</dc:creator>
  <cp:lastModifiedBy>Rob Salguero-Gomez</cp:lastModifiedBy>
  <cp:revision>14</cp:revision>
  <dcterms:created xsi:type="dcterms:W3CDTF">2016-03-10T22:13:47Z</dcterms:created>
  <dcterms:modified xsi:type="dcterms:W3CDTF">2016-03-10T22:49:15Z</dcterms:modified>
</cp:coreProperties>
</file>